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2" r:id="rId2"/>
    <p:sldId id="267" r:id="rId3"/>
    <p:sldId id="313" r:id="rId4"/>
    <p:sldId id="293" r:id="rId5"/>
    <p:sldId id="294" r:id="rId6"/>
    <p:sldId id="295" r:id="rId7"/>
    <p:sldId id="296" r:id="rId8"/>
    <p:sldId id="312" r:id="rId9"/>
    <p:sldId id="298" r:id="rId10"/>
    <p:sldId id="299" r:id="rId11"/>
    <p:sldId id="300" r:id="rId12"/>
    <p:sldId id="301" r:id="rId13"/>
    <p:sldId id="302" r:id="rId14"/>
    <p:sldId id="297" r:id="rId15"/>
    <p:sldId id="304" r:id="rId16"/>
    <p:sldId id="311" r:id="rId17"/>
    <p:sldId id="303" r:id="rId18"/>
    <p:sldId id="306" r:id="rId19"/>
    <p:sldId id="307" r:id="rId20"/>
    <p:sldId id="308" r:id="rId21"/>
    <p:sldId id="270" r:id="rId22"/>
    <p:sldId id="310" r:id="rId23"/>
    <p:sldId id="30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867" autoAdjust="0"/>
  </p:normalViewPr>
  <p:slideViewPr>
    <p:cSldViewPr snapToGrid="0">
      <p:cViewPr>
        <p:scale>
          <a:sx n="100" d="100"/>
          <a:sy n="100" d="100"/>
        </p:scale>
        <p:origin x="91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77FAB-A060-4059-A5D2-5A2701B06C9F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9DA74-2FF8-42AA-877B-AC4BCA9AF8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554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d.gov.uk/research/foodborne-diseases/a-systematic-review-of-amr-bacteria-in-pork-poultry-dairy-products-seafood-and-fresh-produce-at-uk-retail-leve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d.gov.uk/research/foodborne-diseases/a-systematic-review-of-amr-bacteria-in-pork-poultry-dairy-products-seafood-and-fresh-produce-at-uk-retail-leve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C4A24-3AAE-43B7-B0CF-7024A301F75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383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https://www.food.gov.uk/research/foodborne-diseases/a-systematic-review-of-amr-bacteria-in-pork-poultry-dairy-products-seafood-and-fresh-produce-at-uk-retail-level</a:t>
            </a:r>
            <a:endParaRPr lang="en-GB" dirty="0"/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figures show that over the last few decades UK consumption of domestic origin food products has been decreasing, with steady increases in the use of EU food products and a small increases in the use of non-EU food products. </a:t>
            </a: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usage parameter - it would be accurate to use the current plateau in the domestic food usage we have seen over the past few years (2005-2018).</a:t>
            </a:r>
          </a:p>
          <a:p>
            <a:pPr rtl="0" fontAlgn="ctr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DEFRA data for UK food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origin of domestic consumption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50975-5108-4BD7-9F5F-1D8662BF1C9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421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https://www.food.gov.uk/research/foodborne-diseases/a-systematic-review-of-amr-bacteria-in-pork-poultry-dairy-products-seafood-and-fresh-produce-at-uk-retail-level</a:t>
            </a:r>
            <a:endParaRPr lang="en-GB" dirty="0"/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figures show that over the last few decades UK consumption of domestic origin food products has been decreasing, with steady increases in the use of EU food products and a small increases in the use of non-EU food products. </a:t>
            </a: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usage parameter - it would be accurate to use the current plateau in the domestic food usage we have seen over the past few years (2005-2018).</a:t>
            </a:r>
          </a:p>
          <a:p>
            <a:pPr rtl="0" fontAlgn="ctr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DEFRA data for UK food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origin of domestic consumption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50975-5108-4BD7-9F5F-1D8662BF1C9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613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Parameters which promote import – will reduce the efficacy of the intervention – betaHD and </a:t>
            </a:r>
            <a:r>
              <a:rPr lang="en-GB" dirty="0" err="1"/>
              <a:t>betaHI</a:t>
            </a:r>
            <a:r>
              <a:rPr lang="en-GB" dirty="0"/>
              <a:t> and psi</a:t>
            </a:r>
          </a:p>
          <a:p>
            <a:r>
              <a:rPr lang="en-GB" dirty="0"/>
              <a:t>Parameters which promote more contamination on food products will reduce the efficacy of the intervention </a:t>
            </a:r>
          </a:p>
          <a:p>
            <a:endParaRPr lang="en-GB" dirty="0"/>
          </a:p>
          <a:p>
            <a:r>
              <a:rPr lang="en-GB" dirty="0"/>
              <a:t>We can also see that the majority of these import parameters have a relative high importance on the outcome measure (eFAST) – but a lot of the importance is comprised of interaction effects with other parameters – if the first order effects only comprise a small proportion of the total order effects – then second order or higher order effects are driving most of the variation in the outcome measure. </a:t>
            </a:r>
          </a:p>
          <a:p>
            <a:r>
              <a:rPr lang="en-GB" dirty="0"/>
              <a:t>For example a parameter might interact with another parameter which together will drive a lot of the variation seen in the model outcome measure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/>
              <a:t>This</a:t>
            </a:r>
            <a:r>
              <a:rPr lang="en-GB" baseline="0" dirty="0" smtClean="0"/>
              <a:t> also makes sense – that they have an interaction effect – because of the multiplicative way I have modelled the import. 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23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E432-F063-4CFE-8A6B-95499211D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69B2B-8911-46F8-BF68-CF16991FB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FE7F3-DE71-4A79-AAE9-9A8B16EA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D13F3-D8CE-4171-AB79-11D796FAF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E8088-B1A0-44D9-9E11-CA60AC40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02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3774-2B35-4ABC-9669-E885D3A6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686CD-B13A-4D5C-87DB-F9CEF5AC0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17FA1-FF09-481D-A9A6-95C1F12A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A781C-AD3B-45C9-ADBC-6FEF1C0B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2A625-3314-4714-8A46-E5B40314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19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32989-C5D4-43B3-9362-E8FB4ADA61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D1FAB-49A5-480D-97D2-0FF26D80A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8B99E-E668-4DC7-B87B-B4024351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C3330-DC23-4B8B-AE0E-FB23D8D8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CCF5F-6F7D-43C0-AFCC-A20443C78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13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A158-A523-4883-93D7-57D119A1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88082-1029-4116-A0E7-C0492033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DCC5E-E686-4476-9743-EF7A0D265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F6B97-A8A1-46B4-84AD-0BB623F69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4B294-0C94-45D7-9E61-DE6AE25B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34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8404-0501-4320-AE3F-2CE7A7833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EB023-4CE6-4093-839A-771EFC4E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7D51-1A2C-4A9F-9BEF-8505E82B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A2E85-2F60-41F6-B8FC-386932F42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EA7FB-5EA7-405C-AED5-650BF1F7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54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9EF5-8BBE-4854-9775-7363E5DE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9065-BEC0-4ACD-8135-489294700F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FFEB8-6393-4A61-ABDE-AC7404F27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BB7B5-FDBC-4D2F-8EB1-C7634310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79F40-5C35-4311-BC4F-3440BC3B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FFBA0-AB8F-4830-8751-684C0CD1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606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C9AE-B703-478C-BD18-57777167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030CD-4E63-4FC9-B9F4-D4D8E7D2A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C5041-6810-4C02-86A7-D9DB0D9C4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E19B8-8C4D-4DF5-8C96-420A5B9215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F39ED-26FE-44D0-8F81-26670F712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2B23E4-4D68-45AE-9CDE-B956ACB5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AFCF63-C50D-46B0-A522-AB61B2F7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B8A2CB-BD55-4E1D-A1FA-2115A5D2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904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1A301-49D1-4CDF-8C4F-E5B70E5A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BA4A19-2503-45BB-A906-9154DB885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5A7D9-6EF7-4E4D-9014-C8E6A75A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B5BD9-9873-42AC-8D8A-BAC07A5E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45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10D99C-5A0B-4D2E-8D26-2A036C018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7D573-9CD6-4AFC-B465-576498E8C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4B6A1-78D1-4C23-A9FD-8C72F08A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30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57CE-28BD-4C01-8342-94B898466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36B4D-C11B-49EE-8FC9-479926AE2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73B57-FF40-4F11-B650-5AD16EA42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C95D5-A5E4-4EA3-941B-67A02E18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ABE5F-7F54-4BE4-BB10-633935F1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E4E52-479D-4CA7-B8B5-A8809BD6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65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AA935-F00D-4951-85ED-0C6ABAFFC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892C9E-AC94-4F5D-9AA0-2E67293C6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5BECD-ED9F-418D-8944-FA49E3ECE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798A7-A9F3-40C9-8A65-944C957DA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6442B-5DD5-43E6-9B6C-CB1F9FC4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B9159-8B32-4A1D-A6D7-784D68C43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80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C62ED-66D6-42DB-8728-3E97FC201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A6A67-E75C-49AC-83C1-89D0A6AEC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1ACF4-E38D-4BDB-B569-41D0D214E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CEE9E-1733-430E-9E1D-8545EC72FE84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EB0-4B96-4F0F-9841-4554DF77B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03F5E-EF9E-4063-8F1D-85C152B8F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5A59-EFB4-459D-AF29-53A523D8D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753" y="1169256"/>
            <a:ext cx="8454215" cy="238760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GB" sz="4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Understanding the role of global food trade on the transmission dynamics of antibiotic-resistant foodborne bacteria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16183-D95C-497C-87C9-D1550BD6A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753" y="4287992"/>
            <a:ext cx="6870017" cy="1639031"/>
          </a:xfrm>
        </p:spPr>
        <p:txBody>
          <a:bodyPr>
            <a:normAutofit/>
          </a:bodyPr>
          <a:lstStyle/>
          <a:p>
            <a:pPr algn="l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Alex Morgan</a:t>
            </a:r>
          </a:p>
          <a:p>
            <a:pPr algn="l"/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CC8778-7C0D-4B0B-8032-D08195DD9416}"/>
              </a:ext>
            </a:extLst>
          </p:cNvPr>
          <p:cNvCxnSpPr>
            <a:cxnSpLocks/>
          </p:cNvCxnSpPr>
          <p:nvPr/>
        </p:nvCxnSpPr>
        <p:spPr>
          <a:xfrm>
            <a:off x="269630" y="3732702"/>
            <a:ext cx="876464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783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1 Basic Output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2EA566-D913-4BC5-989C-6A1308E608CF}"/>
              </a:ext>
            </a:extLst>
          </p:cNvPr>
          <p:cNvSpPr txBox="1">
            <a:spLocks/>
          </p:cNvSpPr>
          <p:nvPr/>
        </p:nvSpPr>
        <p:spPr>
          <a:xfrm>
            <a:off x="508000" y="1323975"/>
            <a:ext cx="6756400" cy="48529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Model has been successfully fitted to all outcome measures – including EFSA/ECDC data for the relationship between usage and resistance.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We model similar dynamics to the model in Chapter 2 upon livestock antibiotic curtailment: </a:t>
            </a:r>
          </a:p>
          <a:p>
            <a:r>
              <a:rPr lang="en-GB" sz="2400" dirty="0"/>
              <a:t>Slight increase in foodborne disease</a:t>
            </a:r>
          </a:p>
          <a:p>
            <a:r>
              <a:rPr lang="en-GB" sz="2400" dirty="0"/>
              <a:t>Reduction in resistance. 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r>
              <a:rPr lang="en-GB" sz="2400" b="1" dirty="0" smtClean="0"/>
              <a:t>Distance – Distance % (Target)</a:t>
            </a:r>
          </a:p>
          <a:p>
            <a:pPr marL="0" indent="0">
              <a:buNone/>
            </a:pPr>
            <a:r>
              <a:rPr lang="en-GB" sz="2400" b="1" dirty="0" smtClean="0"/>
              <a:t>Incidence - </a:t>
            </a:r>
          </a:p>
          <a:p>
            <a:pPr marL="0" indent="0">
              <a:buNone/>
            </a:pPr>
            <a:r>
              <a:rPr lang="en-GB" sz="2400" b="1" dirty="0" smtClean="0"/>
              <a:t>I</a:t>
            </a:r>
            <a:r>
              <a:rPr lang="en-GB" sz="2400" b="1" baseline="-25000" dirty="0" smtClean="0"/>
              <a:t>CombA</a:t>
            </a:r>
            <a:r>
              <a:rPr lang="en-GB" sz="2400" b="1" dirty="0" smtClean="0"/>
              <a:t> -</a:t>
            </a:r>
          </a:p>
          <a:p>
            <a:pPr marL="0" indent="0">
              <a:buNone/>
            </a:pPr>
            <a:r>
              <a:rPr lang="en-GB" sz="2400" b="1" dirty="0" smtClean="0"/>
              <a:t>Human Resistance - </a:t>
            </a:r>
          </a:p>
          <a:p>
            <a:pPr marL="0" indent="0">
              <a:buNone/>
            </a:pPr>
            <a:r>
              <a:rPr lang="en-GB" sz="2400" b="1" dirty="0" smtClean="0"/>
              <a:t>Livestock Resistance - </a:t>
            </a:r>
            <a:endParaRPr lang="en-GB" sz="2400" b="1" dirty="0"/>
          </a:p>
        </p:txBody>
      </p:sp>
      <p:pic>
        <p:nvPicPr>
          <p:cNvPr id="10" name="Content Placeholder 7" descr="Chart, bar chart, histogram&#10;&#10;Description automatically generated">
            <a:extLst>
              <a:ext uri="{FF2B5EF4-FFF2-40B4-BE49-F238E27FC236}">
                <a16:creationId xmlns:a16="http://schemas.microsoft.com/office/drawing/2014/main" id="{98038C6A-D266-4D3F-8F3C-0AD06BE3E5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9"/>
          <a:stretch/>
        </p:blipFill>
        <p:spPr>
          <a:xfrm>
            <a:off x="7775327" y="3564064"/>
            <a:ext cx="4172833" cy="3293403"/>
          </a:xfrm>
          <a:prstGeom prst="rect">
            <a:avLst/>
          </a:prstGeom>
        </p:spPr>
      </p:pic>
      <p:pic>
        <p:nvPicPr>
          <p:cNvPr id="8" name="Content Placeholder 7" descr="Chart, bar chart, histogram&#10;&#10;Description automatically generated">
            <a:extLst>
              <a:ext uri="{FF2B5EF4-FFF2-40B4-BE49-F238E27FC236}">
                <a16:creationId xmlns:a16="http://schemas.microsoft.com/office/drawing/2014/main" id="{369AA754-D7C1-4D50-9F69-1AC4AF919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0"/>
          <a:stretch/>
        </p:blipFill>
        <p:spPr>
          <a:xfrm>
            <a:off x="7775327" y="141684"/>
            <a:ext cx="4172833" cy="3367882"/>
          </a:xfrm>
        </p:spPr>
      </p:pic>
    </p:spTree>
    <p:extLst>
      <p:ext uri="{BB962C8B-B14F-4D97-AF65-F5344CB8AC3E}">
        <p14:creationId xmlns:p14="http://schemas.microsoft.com/office/powerpoint/2010/main" val="155219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378584"/>
            <a:ext cx="6238240" cy="5103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We assess the fitted model (</a:t>
            </a:r>
            <a:r>
              <a:rPr lang="el-GR" sz="2000" dirty="0"/>
              <a:t>ψ</a:t>
            </a:r>
            <a:r>
              <a:rPr lang="en-GB" sz="2000" dirty="0"/>
              <a:t> = 0.656) and explore:</a:t>
            </a:r>
          </a:p>
          <a:p>
            <a:r>
              <a:rPr lang="en-GB" sz="2000" dirty="0"/>
              <a:t>Fraction of imported food products contaminated</a:t>
            </a:r>
          </a:p>
          <a:p>
            <a:r>
              <a:rPr lang="en-GB" sz="2000" dirty="0"/>
              <a:t>Fraction of contaminated imports resistant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Compare against </a:t>
            </a:r>
            <a:r>
              <a:rPr lang="en-GB" sz="2000" b="1" dirty="0"/>
              <a:t>alternative case study (</a:t>
            </a:r>
            <a:r>
              <a:rPr lang="el-GR" sz="2000" b="1" dirty="0"/>
              <a:t>ψ</a:t>
            </a:r>
            <a:r>
              <a:rPr lang="en-GB" sz="2000" b="1" dirty="0"/>
              <a:t> = 0.4455) </a:t>
            </a:r>
            <a:r>
              <a:rPr lang="en-GB" sz="2000" dirty="0"/>
              <a:t>- pig imports.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>
                <a:solidFill>
                  <a:srgbClr val="7030A0"/>
                </a:solidFill>
              </a:rPr>
              <a:t>DARKER</a:t>
            </a:r>
            <a:r>
              <a:rPr lang="en-GB" sz="2000" dirty="0"/>
              <a:t> – </a:t>
            </a:r>
            <a:r>
              <a:rPr lang="en-GB" sz="2000" b="1" dirty="0"/>
              <a:t>lower efficacy</a:t>
            </a:r>
            <a:r>
              <a:rPr lang="en-GB" sz="2000" dirty="0"/>
              <a:t> of local antibiotic curtailment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92D050"/>
                </a:solidFill>
              </a:rPr>
              <a:t>LIGHTER</a:t>
            </a:r>
            <a:r>
              <a:rPr lang="en-GB" sz="2000" dirty="0"/>
              <a:t> – </a:t>
            </a:r>
            <a:r>
              <a:rPr lang="en-GB" sz="2000" b="1" dirty="0"/>
              <a:t>higher efficacy </a:t>
            </a:r>
            <a:r>
              <a:rPr lang="en-GB" sz="2000" dirty="0"/>
              <a:t>of local antibiotic curtailment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Increasing imports reduces the ability for curtailment to reduce resistance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1 Import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152399"/>
            <a:ext cx="4391025" cy="65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17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1 Sensitivity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2A5BF0-8A01-4D97-92EB-DDA4F75C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55" y="1158629"/>
            <a:ext cx="5699371" cy="5699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6CA8D-3F7F-45AC-92C2-451BF16FF1B7}"/>
              </a:ext>
            </a:extLst>
          </p:cNvPr>
          <p:cNvSpPr txBox="1"/>
          <p:nvPr/>
        </p:nvSpPr>
        <p:spPr>
          <a:xfrm>
            <a:off x="169545" y="1828800"/>
            <a:ext cx="1811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Latin-hypercube sampling Partial Rank Correlation Coefficient (LHS-PRCC)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0F6E7-689D-4CF8-8F6D-28A85550B74A}"/>
              </a:ext>
            </a:extLst>
          </p:cNvPr>
          <p:cNvSpPr txBox="1"/>
          <p:nvPr/>
        </p:nvSpPr>
        <p:spPr>
          <a:xfrm>
            <a:off x="231140" y="4856480"/>
            <a:ext cx="1750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Extended Fourier Amplitude Sensitivity Test (EFAST)</a:t>
            </a:r>
          </a:p>
        </p:txBody>
      </p:sp>
      <p:sp>
        <p:nvSpPr>
          <p:cNvPr id="3" name="Rectangle 2"/>
          <p:cNvSpPr/>
          <p:nvPr/>
        </p:nvSpPr>
        <p:spPr>
          <a:xfrm>
            <a:off x="4076700" y="1409700"/>
            <a:ext cx="771525" cy="23812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6172201" y="1409700"/>
            <a:ext cx="1427726" cy="23812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076700" y="4238624"/>
            <a:ext cx="771524" cy="2276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014720" y="4237354"/>
            <a:ext cx="1348105" cy="23634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77679"/>
              </p:ext>
            </p:extLst>
          </p:nvPr>
        </p:nvGraphicFramePr>
        <p:xfrm>
          <a:off x="8089902" y="1828800"/>
          <a:ext cx="4035422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596">
                  <a:extLst>
                    <a:ext uri="{9D8B030D-6E8A-4147-A177-3AD203B41FA5}">
                      <a16:colId xmlns:a16="http://schemas.microsoft.com/office/drawing/2014/main" val="508756571"/>
                    </a:ext>
                  </a:extLst>
                </a:gridCol>
                <a:gridCol w="1389930">
                  <a:extLst>
                    <a:ext uri="{9D8B030D-6E8A-4147-A177-3AD203B41FA5}">
                      <a16:colId xmlns:a16="http://schemas.microsoft.com/office/drawing/2014/main" val="2382123501"/>
                    </a:ext>
                  </a:extLst>
                </a:gridCol>
                <a:gridCol w="1233896">
                  <a:extLst>
                    <a:ext uri="{9D8B030D-6E8A-4147-A177-3AD203B41FA5}">
                      <a16:colId xmlns:a16="http://schemas.microsoft.com/office/drawing/2014/main" val="2308819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Parameter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Parameter Description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Increases do</a:t>
                      </a:r>
                      <a:r>
                        <a:rPr lang="en-GB" baseline="0" dirty="0" smtClean="0"/>
                        <a:t> what to Efficacy? 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611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dirty="0" smtClean="0"/>
                        <a:t>β</a:t>
                      </a:r>
                      <a:r>
                        <a:rPr lang="en-GB" baseline="-25000" dirty="0" smtClean="0"/>
                        <a:t>HD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448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β</a:t>
                      </a:r>
                      <a:r>
                        <a:rPr lang="en-GB" baseline="-25000" dirty="0" smtClean="0"/>
                        <a:t>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684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dirty="0" smtClean="0"/>
                        <a:t>ψ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297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Frac</a:t>
                      </a:r>
                      <a:r>
                        <a:rPr lang="en-GB" baseline="-25000" dirty="0" smtClean="0"/>
                        <a:t>Imp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8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PropRes</a:t>
                      </a:r>
                      <a:r>
                        <a:rPr lang="en-GB" baseline="-25000" dirty="0" smtClean="0"/>
                        <a:t>Imp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dirty="0" smtClean="0"/>
                        <a:t>η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868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441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Model can be fitted to ECDC/EFSA data and UK human outcome measures can also be fitted.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Basic dynamics are observed – with increases in foodborne disease and decreases in resistance.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Import results in the reduction in the efficacy of one health interventions (on human resistance).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Parameters which favour import and increase the level of contamination will decrease the efficacy of local intervention strategies.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Interim Conclusion – Part 1</a:t>
            </a:r>
          </a:p>
        </p:txBody>
      </p:sp>
    </p:spTree>
    <p:extLst>
      <p:ext uri="{BB962C8B-B14F-4D97-AF65-F5344CB8AC3E}">
        <p14:creationId xmlns:p14="http://schemas.microsoft.com/office/powerpoint/2010/main" val="1870872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Model Fit and Basic Output</a:t>
            </a:r>
          </a:p>
        </p:txBody>
      </p:sp>
    </p:spTree>
    <p:extLst>
      <p:ext uri="{BB962C8B-B14F-4D97-AF65-F5344CB8AC3E}">
        <p14:creationId xmlns:p14="http://schemas.microsoft.com/office/powerpoint/2010/main" val="2548806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4351338"/>
          </a:xfrm>
        </p:spPr>
        <p:txBody>
          <a:bodyPr/>
          <a:lstStyle/>
          <a:p>
            <a:r>
              <a:rPr lang="en-GB" dirty="0"/>
              <a:t>Uncertainty/Scenario Analysis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Uncertainty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AFE4E-1AA7-412B-94BE-1BF16F344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713" y="1730629"/>
            <a:ext cx="5418951" cy="433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Effect of Import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9B050F-0563-4C1E-8B51-81A95A0DA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29" y="1083943"/>
            <a:ext cx="4868806" cy="48688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397E33-A4C6-403E-B72A-B1A8EAF0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35" y="1083944"/>
            <a:ext cx="4868807" cy="486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38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Uncertainty Analysis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Effect of Import </a:t>
            </a:r>
          </a:p>
        </p:txBody>
      </p:sp>
    </p:spTree>
    <p:extLst>
      <p:ext uri="{BB962C8B-B14F-4D97-AF65-F5344CB8AC3E}">
        <p14:creationId xmlns:p14="http://schemas.microsoft.com/office/powerpoint/2010/main" val="3090491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GB" sz="2000" dirty="0">
                <a:cs typeface="Helvetica" panose="020B0604020202020204" pitchFamily="34" charset="0"/>
              </a:rPr>
              <a:t>The </a:t>
            </a:r>
            <a:r>
              <a:rPr lang="en-GB" sz="2000" b="1" dirty="0">
                <a:cs typeface="Helvetica" panose="020B0604020202020204" pitchFamily="34" charset="0"/>
              </a:rPr>
              <a:t>proportion of food products from a domestic origin (</a:t>
            </a:r>
            <a:r>
              <a:rPr lang="el-GR" sz="2000" b="1">
                <a:cs typeface="Helvetica" panose="020B0604020202020204" pitchFamily="34" charset="0"/>
              </a:rPr>
              <a:t>ψ</a:t>
            </a:r>
            <a:r>
              <a:rPr lang="en-GB" sz="2000" b="1">
                <a:cs typeface="Helvetica" panose="020B0604020202020204" pitchFamily="34" charset="0"/>
              </a:rPr>
              <a:t>), </a:t>
            </a:r>
            <a:r>
              <a:rPr lang="en-GB" sz="2000" b="1" dirty="0">
                <a:cs typeface="Helvetica" panose="020B0604020202020204" pitchFamily="34" charset="0"/>
              </a:rPr>
              <a:t>is an important parameter </a:t>
            </a:r>
            <a:r>
              <a:rPr lang="en-GB" sz="2000" dirty="0">
                <a:cs typeface="Helvetica" panose="020B0604020202020204" pitchFamily="34" charset="0"/>
              </a:rPr>
              <a:t>in determining the efficacy of livestock antibiotic curtailment. </a:t>
            </a:r>
          </a:p>
          <a:p>
            <a:pPr fontAlgn="ctr">
              <a:spcBef>
                <a:spcPts val="0"/>
              </a:spcBef>
            </a:pPr>
            <a:endParaRPr lang="en-GB" sz="2000" dirty="0">
              <a:cs typeface="Helvetica" panose="020B0604020202020204" pitchFamily="34" charset="0"/>
            </a:endParaRPr>
          </a:p>
          <a:p>
            <a:pPr fontAlgn="ctr">
              <a:spcBef>
                <a:spcPts val="0"/>
              </a:spcBef>
            </a:pPr>
            <a:r>
              <a:rPr lang="en-GB" sz="2000" dirty="0">
                <a:cs typeface="Helvetica" panose="020B0604020202020204" pitchFamily="34" charset="0"/>
              </a:rPr>
              <a:t>Under baseline UK parameters, </a:t>
            </a:r>
            <a:r>
              <a:rPr lang="en-GB" sz="2000" b="1" dirty="0">
                <a:cs typeface="Helvetica" panose="020B0604020202020204" pitchFamily="34" charset="0"/>
              </a:rPr>
              <a:t>decreasing the proportion of food products from domestic sources will result in a greater than proportional decrease in the efficacy of livestock antibiotic curtailment</a:t>
            </a:r>
            <a:r>
              <a:rPr lang="en-GB" sz="2000" dirty="0">
                <a:cs typeface="Helvetica" panose="020B0604020202020204" pitchFamily="34" charset="0"/>
              </a:rPr>
              <a:t>.</a:t>
            </a:r>
          </a:p>
          <a:p>
            <a:pPr fontAlgn="ctr">
              <a:spcBef>
                <a:spcPts val="0"/>
              </a:spcBef>
            </a:pPr>
            <a:endParaRPr lang="en-GB" sz="2000" dirty="0">
              <a:cs typeface="Helvetica" panose="020B0604020202020204" pitchFamily="34" charset="0"/>
            </a:endParaRPr>
          </a:p>
          <a:p>
            <a:pPr algn="just" fontAlgn="ctr"/>
            <a:r>
              <a:rPr lang="en-GB" sz="2000" dirty="0">
                <a:cs typeface="Helvetica" panose="020B0604020202020204" pitchFamily="34" charset="0"/>
              </a:rPr>
              <a:t>To </a:t>
            </a:r>
            <a:r>
              <a:rPr lang="en-GB" sz="2000" b="1" dirty="0">
                <a:cs typeface="Helvetica" panose="020B0604020202020204" pitchFamily="34" charset="0"/>
              </a:rPr>
              <a:t>safely increase the proportion of food products from imported sources</a:t>
            </a:r>
            <a:r>
              <a:rPr lang="en-GB" sz="2000" dirty="0">
                <a:cs typeface="Helvetica" panose="020B0604020202020204" pitchFamily="34" charset="0"/>
              </a:rPr>
              <a:t>, the </a:t>
            </a:r>
            <a:r>
              <a:rPr lang="en-GB" sz="2000" b="1" dirty="0">
                <a:cs typeface="Helvetica" panose="020B0604020202020204" pitchFamily="34" charset="0"/>
              </a:rPr>
              <a:t>average level of contamination on imported food products must be reduced to low levels (0-2%)</a:t>
            </a:r>
            <a:r>
              <a:rPr lang="en-GB" sz="2000" dirty="0">
                <a:cs typeface="Helvetica" panose="020B0604020202020204" pitchFamily="34" charset="0"/>
              </a:rPr>
              <a:t>, resulting in a less than proportional decrease in efficacy of livestock antibiotic curtailment. </a:t>
            </a:r>
          </a:p>
          <a:p>
            <a:endParaRPr lang="en-GB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Interim Conclusion – Part 2</a:t>
            </a:r>
          </a:p>
        </p:txBody>
      </p:sp>
    </p:spTree>
    <p:extLst>
      <p:ext uri="{BB962C8B-B14F-4D97-AF65-F5344CB8AC3E}">
        <p14:creationId xmlns:p14="http://schemas.microsoft.com/office/powerpoint/2010/main" val="2618080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3A815-7F00-47E6-A6B1-78547C74E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Interventions to reduce livestock resistance need to be systematic – otherwise reductions to livestock resistance can be offset by influence from other locations.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2BD9C2-118A-49CA-8042-7732CF4289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Overall Conclusions</a:t>
            </a:r>
          </a:p>
        </p:txBody>
      </p:sp>
    </p:spTree>
    <p:extLst>
      <p:ext uri="{BB962C8B-B14F-4D97-AF65-F5344CB8AC3E}">
        <p14:creationId xmlns:p14="http://schemas.microsoft.com/office/powerpoint/2010/main" val="345801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59" y="1489520"/>
            <a:ext cx="5486401" cy="4998870"/>
          </a:xfrm>
        </p:spPr>
        <p:txBody>
          <a:bodyPr>
            <a:normAutofit/>
          </a:bodyPr>
          <a:lstStyle/>
          <a:p>
            <a:r>
              <a:rPr lang="en-GB" sz="1700" dirty="0"/>
              <a:t>The risk of AMR transmission through the food chain is poorly understood.</a:t>
            </a:r>
          </a:p>
          <a:p>
            <a:endParaRPr lang="en-GB" sz="1700" dirty="0"/>
          </a:p>
          <a:p>
            <a:r>
              <a:rPr lang="en-GB" sz="1700" dirty="0"/>
              <a:t>Food Standards Agency (2016) – Systematic Review of AMR bacteria in food at UK retail:</a:t>
            </a:r>
          </a:p>
          <a:p>
            <a:endParaRPr lang="en-GB" sz="1700" dirty="0"/>
          </a:p>
          <a:p>
            <a:pPr marL="457200" lvl="1" indent="0" algn="ctr">
              <a:buNone/>
            </a:pPr>
            <a:r>
              <a:rPr lang="en-GB" sz="1700" dirty="0"/>
              <a:t>“There is a need for more studies to quantify the contribution of both domestic and imported foods to AMR occurrence…” </a:t>
            </a:r>
          </a:p>
          <a:p>
            <a:pPr marL="0" indent="0">
              <a:buNone/>
            </a:pPr>
            <a:endParaRPr lang="en-GB" sz="1700" dirty="0"/>
          </a:p>
          <a:p>
            <a:r>
              <a:rPr lang="en-GB" sz="1700" dirty="0"/>
              <a:t>Drivers of AMR in domestic/imported food products could include: </a:t>
            </a:r>
          </a:p>
          <a:p>
            <a:pPr lvl="1"/>
            <a:r>
              <a:rPr lang="en-GB" sz="1700" dirty="0"/>
              <a:t>Country-level heterogeneity in livestock antibiotic usage.</a:t>
            </a:r>
          </a:p>
          <a:p>
            <a:pPr lvl="1"/>
            <a:r>
              <a:rPr lang="en-GB" sz="1700" dirty="0"/>
              <a:t>Food product import trade networks into the “sink” country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7" y="2994193"/>
            <a:ext cx="4577770" cy="38638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4382" t="6064" r="20135" b="75355"/>
          <a:stretch/>
        </p:blipFill>
        <p:spPr>
          <a:xfrm>
            <a:off x="7571992" y="1196928"/>
            <a:ext cx="3781808" cy="14181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982BA7-C329-43ED-A560-8975E04C36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80050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2BD9C2-118A-49CA-8042-7732CF4289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Acknowledgements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C51BE1-A69C-4ACA-A7A4-F9E7FF255DB1}"/>
              </a:ext>
            </a:extLst>
          </p:cNvPr>
          <p:cNvSpPr txBox="1">
            <a:spLocks/>
          </p:cNvSpPr>
          <p:nvPr/>
        </p:nvSpPr>
        <p:spPr>
          <a:xfrm>
            <a:off x="576581" y="1127665"/>
            <a:ext cx="4277359" cy="3695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000" dirty="0">
                <a:cs typeface="Arial" panose="020B0604020202020204" pitchFamily="34" charset="0"/>
              </a:rPr>
              <a:t>Many Thanks to: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000" b="1" u="sng" dirty="0">
                <a:cs typeface="Arial" panose="020B0604020202020204" pitchFamily="34" charset="0"/>
              </a:rPr>
              <a:t>University of Edinburgh 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Prof Mark </a:t>
            </a:r>
            <a:r>
              <a:rPr lang="en-GB" sz="2000" dirty="0" err="1">
                <a:cs typeface="Arial" panose="020B0604020202020204" pitchFamily="34" charset="0"/>
              </a:rPr>
              <a:t>Woolhouse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Dr Bram van </a:t>
            </a:r>
            <a:r>
              <a:rPr lang="en-GB" sz="2000" dirty="0" err="1">
                <a:cs typeface="Arial" panose="020B0604020202020204" pitchFamily="34" charset="0"/>
              </a:rPr>
              <a:t>Bunnik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Prof Dan </a:t>
            </a:r>
            <a:r>
              <a:rPr lang="en-GB" sz="2000" dirty="0" err="1">
                <a:cs typeface="Arial" panose="020B0604020202020204" pitchFamily="34" charset="0"/>
              </a:rPr>
              <a:t>Nussey</a:t>
            </a:r>
            <a:r>
              <a:rPr lang="en-GB" sz="2000" dirty="0"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GB" sz="2000" dirty="0" err="1">
                <a:cs typeface="Arial" panose="020B0604020202020204" pitchFamily="34" charset="0"/>
              </a:rPr>
              <a:t>Epigroup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GB" sz="20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000" b="1" u="sng" dirty="0">
                <a:cs typeface="Arial" panose="020B0604020202020204" pitchFamily="34" charset="0"/>
              </a:rPr>
              <a:t>Technical University of Denmark (DTU)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H</a:t>
            </a:r>
            <a:r>
              <a:rPr lang="en-GB" sz="2000" i="0" dirty="0">
                <a:solidFill>
                  <a:srgbClr val="323232"/>
                </a:solidFill>
                <a:effectLst/>
              </a:rPr>
              <a:t>å</a:t>
            </a:r>
            <a:r>
              <a:rPr lang="en-GB" sz="2000" dirty="0">
                <a:cs typeface="Arial" panose="020B0604020202020204" pitchFamily="34" charset="0"/>
              </a:rPr>
              <a:t>kan Vigre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Frank </a:t>
            </a:r>
            <a:r>
              <a:rPr lang="en-GB" sz="2000" dirty="0" err="1">
                <a:cs typeface="Arial" panose="020B0604020202020204" pitchFamily="34" charset="0"/>
              </a:rPr>
              <a:t>Aarestrup</a:t>
            </a:r>
            <a:endParaRPr lang="en-GB" sz="20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000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C15E-3F5E-4EA9-BD7A-7E300CEB6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3" t="32285" r="8127" b="35632"/>
          <a:stretch/>
        </p:blipFill>
        <p:spPr>
          <a:xfrm>
            <a:off x="5989695" y="1299881"/>
            <a:ext cx="2696733" cy="765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BC086-3031-4A91-B63E-6B5271005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1" r="8497"/>
          <a:stretch/>
        </p:blipFill>
        <p:spPr>
          <a:xfrm>
            <a:off x="6951072" y="2590932"/>
            <a:ext cx="2823475" cy="1212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04EA7-C2A5-407F-BBB4-6FE4DA3FE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618" y="4032378"/>
            <a:ext cx="4082382" cy="532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98852-0CD1-467C-9892-4901FF6F8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707" y="5059771"/>
            <a:ext cx="2528203" cy="996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73173-F3BB-49F9-81B8-65B37E9A8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406" y="579031"/>
            <a:ext cx="2426290" cy="24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0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val 102">
            <a:extLst>
              <a:ext uri="{FF2B5EF4-FFF2-40B4-BE49-F238E27FC236}">
                <a16:creationId xmlns:a16="http://schemas.microsoft.com/office/drawing/2014/main" id="{12ED0189-E83A-4111-A6A1-632471AE856F}"/>
              </a:ext>
            </a:extLst>
          </p:cNvPr>
          <p:cNvSpPr/>
          <p:nvPr/>
        </p:nvSpPr>
        <p:spPr>
          <a:xfrm>
            <a:off x="5826918" y="3207068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GB" baseline="-25000" dirty="0"/>
              <a:t>H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FFD3B49-E745-4DFF-9FA6-47C4FAB8BCB4}"/>
              </a:ext>
            </a:extLst>
          </p:cNvPr>
          <p:cNvSpPr/>
          <p:nvPr/>
        </p:nvSpPr>
        <p:spPr>
          <a:xfrm>
            <a:off x="5826918" y="985361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SH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052BF4F-942A-4D7E-BD22-660625F78464}"/>
              </a:ext>
            </a:extLst>
          </p:cNvPr>
          <p:cNvSpPr/>
          <p:nvPr/>
        </p:nvSpPr>
        <p:spPr>
          <a:xfrm>
            <a:off x="5826918" y="5433536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RH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2835C64-9028-4D94-AD98-665D097A3565}"/>
              </a:ext>
            </a:extLst>
          </p:cNvPr>
          <p:cNvSpPr/>
          <p:nvPr/>
        </p:nvSpPr>
        <p:spPr>
          <a:xfrm>
            <a:off x="2959894" y="1899761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SA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8E21EFF-EBA0-4FA5-9A29-BD9100C02FCE}"/>
              </a:ext>
            </a:extLst>
          </p:cNvPr>
          <p:cNvSpPr/>
          <p:nvPr/>
        </p:nvSpPr>
        <p:spPr>
          <a:xfrm>
            <a:off x="2959894" y="451913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RA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B79E229-A2F0-45AB-BBCD-794E376C6C8E}"/>
              </a:ext>
            </a:extLst>
          </p:cNvPr>
          <p:cNvSpPr/>
          <p:nvPr/>
        </p:nvSpPr>
        <p:spPr>
          <a:xfrm>
            <a:off x="847725" y="320706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GB" baseline="-25000" dirty="0"/>
              <a:t>A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A04EBC3-2E65-4B31-B9D5-24798FA4C2F6}"/>
              </a:ext>
            </a:extLst>
          </p:cNvPr>
          <p:cNvSpPr/>
          <p:nvPr/>
        </p:nvSpPr>
        <p:spPr>
          <a:xfrm>
            <a:off x="8832056" y="4519136"/>
            <a:ext cx="91440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</a:t>
            </a:r>
            <a:r>
              <a:rPr lang="en-GB" baseline="-25000" dirty="0"/>
              <a:t>RA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AF7A824-32C5-4EC4-A664-A604545DE78C}"/>
              </a:ext>
            </a:extLst>
          </p:cNvPr>
          <p:cNvSpPr/>
          <p:nvPr/>
        </p:nvSpPr>
        <p:spPr>
          <a:xfrm>
            <a:off x="8832056" y="1899761"/>
            <a:ext cx="91440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</a:t>
            </a:r>
            <a:r>
              <a:rPr lang="en-GB" baseline="-25000" dirty="0"/>
              <a:t>SA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3E396A0-AD7F-4F58-B6CD-D36E379A30A5}"/>
              </a:ext>
            </a:extLst>
          </p:cNvPr>
          <p:cNvCxnSpPr>
            <a:stCxn id="123" idx="3"/>
            <a:endCxn id="121" idx="1"/>
          </p:cNvCxnSpPr>
          <p:nvPr/>
        </p:nvCxnSpPr>
        <p:spPr>
          <a:xfrm flipV="1">
            <a:off x="1762125" y="2356961"/>
            <a:ext cx="1197769" cy="1307307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022ACA6-AE2E-4F5D-B03B-D5291BDDFE64}"/>
              </a:ext>
            </a:extLst>
          </p:cNvPr>
          <p:cNvCxnSpPr>
            <a:cxnSpLocks/>
            <a:stCxn id="123" idx="3"/>
            <a:endCxn id="122" idx="1"/>
          </p:cNvCxnSpPr>
          <p:nvPr/>
        </p:nvCxnSpPr>
        <p:spPr>
          <a:xfrm>
            <a:off x="1762125" y="3664268"/>
            <a:ext cx="1197769" cy="1312068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EDD98F8-6B63-4945-9A6A-EF81FB431429}"/>
              </a:ext>
            </a:extLst>
          </p:cNvPr>
          <p:cNvCxnSpPr>
            <a:cxnSpLocks/>
          </p:cNvCxnSpPr>
          <p:nvPr/>
        </p:nvCxnSpPr>
        <p:spPr>
          <a:xfrm>
            <a:off x="3224213" y="2811780"/>
            <a:ext cx="0" cy="170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2B02AB9-4775-43E9-A748-7AE980DD2670}"/>
              </a:ext>
            </a:extLst>
          </p:cNvPr>
          <p:cNvCxnSpPr>
            <a:cxnSpLocks/>
          </p:cNvCxnSpPr>
          <p:nvPr/>
        </p:nvCxnSpPr>
        <p:spPr>
          <a:xfrm>
            <a:off x="3576638" y="2811780"/>
            <a:ext cx="0" cy="1704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1F0182EB-637A-45FD-85C9-1F786CC303F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744265" y="1646159"/>
            <a:ext cx="1304926" cy="1814513"/>
          </a:xfrm>
          <a:prstGeom prst="bentConnector3">
            <a:avLst>
              <a:gd name="adj1" fmla="val -339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3E20E107-73D0-4D44-B7CD-AE6046153377}"/>
              </a:ext>
            </a:extLst>
          </p:cNvPr>
          <p:cNvCxnSpPr>
            <a:cxnSpLocks/>
            <a:stCxn id="121" idx="0"/>
            <a:endCxn id="123" idx="0"/>
          </p:cNvCxnSpPr>
          <p:nvPr/>
        </p:nvCxnSpPr>
        <p:spPr>
          <a:xfrm rot="16200000" flipH="1" flipV="1">
            <a:off x="1707356" y="1497329"/>
            <a:ext cx="1307307" cy="2112169"/>
          </a:xfrm>
          <a:prstGeom prst="bentConnector3">
            <a:avLst>
              <a:gd name="adj1" fmla="val -530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F28A5662-8480-43E8-B363-10FD3A561339}"/>
              </a:ext>
            </a:extLst>
          </p:cNvPr>
          <p:cNvCxnSpPr>
            <a:cxnSpLocks/>
            <a:stCxn id="122" idx="2"/>
            <a:endCxn id="123" idx="2"/>
          </p:cNvCxnSpPr>
          <p:nvPr/>
        </p:nvCxnSpPr>
        <p:spPr>
          <a:xfrm rot="5400000" flipH="1">
            <a:off x="1704976" y="3721418"/>
            <a:ext cx="1312068" cy="2112169"/>
          </a:xfrm>
          <a:prstGeom prst="bentConnector3">
            <a:avLst>
              <a:gd name="adj1" fmla="val -250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28582BC-28C0-4A1D-BD4B-DC237B7D60E1}"/>
              </a:ext>
            </a:extLst>
          </p:cNvPr>
          <p:cNvCxnSpPr>
            <a:cxnSpLocks/>
          </p:cNvCxnSpPr>
          <p:nvPr/>
        </p:nvCxnSpPr>
        <p:spPr>
          <a:xfrm>
            <a:off x="6412706" y="1898572"/>
            <a:ext cx="0" cy="13073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1166E47-5B7F-4047-8530-12C6AAD62B8F}"/>
              </a:ext>
            </a:extLst>
          </p:cNvPr>
          <p:cNvCxnSpPr>
            <a:cxnSpLocks/>
          </p:cNvCxnSpPr>
          <p:nvPr/>
        </p:nvCxnSpPr>
        <p:spPr>
          <a:xfrm>
            <a:off x="6157912" y="1898572"/>
            <a:ext cx="0" cy="1307307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801DD54-C89E-4DEA-829E-7322355FA10B}"/>
              </a:ext>
            </a:extLst>
          </p:cNvPr>
          <p:cNvCxnSpPr>
            <a:cxnSpLocks/>
          </p:cNvCxnSpPr>
          <p:nvPr/>
        </p:nvCxnSpPr>
        <p:spPr>
          <a:xfrm>
            <a:off x="6412706" y="4121468"/>
            <a:ext cx="0" cy="1307307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B004EBA-890F-420D-86D4-A2F03E808113}"/>
              </a:ext>
            </a:extLst>
          </p:cNvPr>
          <p:cNvCxnSpPr>
            <a:cxnSpLocks/>
          </p:cNvCxnSpPr>
          <p:nvPr/>
        </p:nvCxnSpPr>
        <p:spPr>
          <a:xfrm>
            <a:off x="6157912" y="4121468"/>
            <a:ext cx="0" cy="1307307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BED5240-0122-45A2-B701-393BF31381A3}"/>
              </a:ext>
            </a:extLst>
          </p:cNvPr>
          <p:cNvCxnSpPr>
            <a:cxnSpLocks/>
          </p:cNvCxnSpPr>
          <p:nvPr/>
        </p:nvCxnSpPr>
        <p:spPr>
          <a:xfrm>
            <a:off x="1758555" y="3941684"/>
            <a:ext cx="1168003" cy="129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817EC4D-A941-4B40-B171-75852344B4D9}"/>
              </a:ext>
            </a:extLst>
          </p:cNvPr>
          <p:cNvCxnSpPr>
            <a:cxnSpLocks/>
          </p:cNvCxnSpPr>
          <p:nvPr/>
        </p:nvCxnSpPr>
        <p:spPr>
          <a:xfrm flipV="1">
            <a:off x="1758555" y="2104548"/>
            <a:ext cx="1176339" cy="1281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AE754DD-5D59-4CC0-B6A7-7AC728733122}"/>
              </a:ext>
            </a:extLst>
          </p:cNvPr>
          <p:cNvCxnSpPr>
            <a:cxnSpLocks/>
          </p:cNvCxnSpPr>
          <p:nvPr/>
        </p:nvCxnSpPr>
        <p:spPr>
          <a:xfrm>
            <a:off x="495301" y="3549966"/>
            <a:ext cx="3524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FAC0E84-6C79-45D2-A697-B80C64B36EB5}"/>
              </a:ext>
            </a:extLst>
          </p:cNvPr>
          <p:cNvCxnSpPr>
            <a:cxnSpLocks/>
          </p:cNvCxnSpPr>
          <p:nvPr/>
        </p:nvCxnSpPr>
        <p:spPr>
          <a:xfrm>
            <a:off x="492922" y="3835716"/>
            <a:ext cx="352424" cy="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E20F1E11-338F-4D01-A252-91B7BF2BED40}"/>
              </a:ext>
            </a:extLst>
          </p:cNvPr>
          <p:cNvCxnSpPr>
            <a:cxnSpLocks/>
          </p:cNvCxnSpPr>
          <p:nvPr/>
        </p:nvCxnSpPr>
        <p:spPr>
          <a:xfrm>
            <a:off x="6741318" y="3664266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73F81AE-2757-4A71-9B0F-00C29D1CC077}"/>
              </a:ext>
            </a:extLst>
          </p:cNvPr>
          <p:cNvCxnSpPr>
            <a:cxnSpLocks/>
          </p:cNvCxnSpPr>
          <p:nvPr/>
        </p:nvCxnSpPr>
        <p:spPr>
          <a:xfrm>
            <a:off x="5460207" y="3664267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691A5F2-7D50-482D-96BF-5EE93D0549BA}"/>
              </a:ext>
            </a:extLst>
          </p:cNvPr>
          <p:cNvCxnSpPr>
            <a:cxnSpLocks/>
          </p:cNvCxnSpPr>
          <p:nvPr/>
        </p:nvCxnSpPr>
        <p:spPr>
          <a:xfrm>
            <a:off x="3870724" y="2356961"/>
            <a:ext cx="3524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A530E51D-5803-4AC7-A098-500218697CDA}"/>
              </a:ext>
            </a:extLst>
          </p:cNvPr>
          <p:cNvCxnSpPr>
            <a:cxnSpLocks/>
          </p:cNvCxnSpPr>
          <p:nvPr/>
        </p:nvCxnSpPr>
        <p:spPr>
          <a:xfrm>
            <a:off x="3864771" y="4976336"/>
            <a:ext cx="3524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25D8ED6-4F7E-45C5-8726-8B7F2AB3ECFF}"/>
              </a:ext>
            </a:extLst>
          </p:cNvPr>
          <p:cNvCxnSpPr>
            <a:cxnSpLocks/>
          </p:cNvCxnSpPr>
          <p:nvPr/>
        </p:nvCxnSpPr>
        <p:spPr>
          <a:xfrm>
            <a:off x="6722269" y="1437798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1C19953-7E33-436A-A23C-FE27BB7D6F16}"/>
              </a:ext>
            </a:extLst>
          </p:cNvPr>
          <p:cNvCxnSpPr>
            <a:cxnSpLocks/>
          </p:cNvCxnSpPr>
          <p:nvPr/>
        </p:nvCxnSpPr>
        <p:spPr>
          <a:xfrm>
            <a:off x="6722269" y="5885973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84093CF-5577-4D51-AB0D-FB9DCE60D5B3}"/>
              </a:ext>
            </a:extLst>
          </p:cNvPr>
          <p:cNvCxnSpPr>
            <a:cxnSpLocks/>
          </p:cNvCxnSpPr>
          <p:nvPr/>
        </p:nvCxnSpPr>
        <p:spPr>
          <a:xfrm>
            <a:off x="3874294" y="2095527"/>
            <a:ext cx="2221706" cy="902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2DEE4B6F-A635-4F05-99E3-9A85BF123D81}"/>
              </a:ext>
            </a:extLst>
          </p:cNvPr>
          <p:cNvCxnSpPr>
            <a:cxnSpLocks/>
          </p:cNvCxnSpPr>
          <p:nvPr/>
        </p:nvCxnSpPr>
        <p:spPr>
          <a:xfrm flipV="1">
            <a:off x="3893555" y="5261134"/>
            <a:ext cx="2442950" cy="8441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C2C2362-2CC9-4969-AB15-30E5E2CF079C}"/>
              </a:ext>
            </a:extLst>
          </p:cNvPr>
          <p:cNvCxnSpPr>
            <a:cxnSpLocks/>
          </p:cNvCxnSpPr>
          <p:nvPr/>
        </p:nvCxnSpPr>
        <p:spPr>
          <a:xfrm flipH="1">
            <a:off x="6219826" y="2092107"/>
            <a:ext cx="2612230" cy="1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5D0931C-DA76-48E0-A795-EF1BEC61BB88}"/>
              </a:ext>
            </a:extLst>
          </p:cNvPr>
          <p:cNvCxnSpPr>
            <a:cxnSpLocks/>
          </p:cNvCxnSpPr>
          <p:nvPr/>
        </p:nvCxnSpPr>
        <p:spPr>
          <a:xfrm flipH="1" flipV="1">
            <a:off x="6523607" y="5261134"/>
            <a:ext cx="230844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EC02A7A5-1C81-40ED-BFDB-77645C29E4D5}"/>
              </a:ext>
            </a:extLst>
          </p:cNvPr>
          <p:cNvSpPr txBox="1"/>
          <p:nvPr/>
        </p:nvSpPr>
        <p:spPr>
          <a:xfrm>
            <a:off x="2144644" y="819945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A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7C08CEE-03B0-46AC-9F46-D57FFB182145}"/>
              </a:ext>
            </a:extLst>
          </p:cNvPr>
          <p:cNvSpPr txBox="1"/>
          <p:nvPr/>
        </p:nvSpPr>
        <p:spPr>
          <a:xfrm>
            <a:off x="2117127" y="5769053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A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A2AA7C-ED26-4E43-80E7-85C54881DB85}"/>
              </a:ext>
            </a:extLst>
          </p:cNvPr>
          <p:cNvSpPr txBox="1"/>
          <p:nvPr/>
        </p:nvSpPr>
        <p:spPr>
          <a:xfrm>
            <a:off x="2167023" y="140559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</a:t>
            </a:r>
            <a:endParaRPr lang="en-GB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B53BE48-B4B0-4594-8D68-8B669599AFAC}"/>
              </a:ext>
            </a:extLst>
          </p:cNvPr>
          <p:cNvSpPr txBox="1"/>
          <p:nvPr/>
        </p:nvSpPr>
        <p:spPr>
          <a:xfrm>
            <a:off x="2213019" y="3052824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β</a:t>
            </a:r>
            <a:r>
              <a:rPr lang="en-GB" baseline="-25000" dirty="0"/>
              <a:t>AA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A73072C-8ABC-4A50-8BFA-CD23FB3AD9E3}"/>
              </a:ext>
            </a:extLst>
          </p:cNvPr>
          <p:cNvSpPr txBox="1"/>
          <p:nvPr/>
        </p:nvSpPr>
        <p:spPr>
          <a:xfrm>
            <a:off x="2190839" y="3864456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αβ</a:t>
            </a:r>
            <a:r>
              <a:rPr lang="en-GB" baseline="-25000" dirty="0"/>
              <a:t>AA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2A57A8A-8C2E-49EE-B7A3-1E2A101607E7}"/>
              </a:ext>
            </a:extLst>
          </p:cNvPr>
          <p:cNvSpPr txBox="1"/>
          <p:nvPr/>
        </p:nvSpPr>
        <p:spPr>
          <a:xfrm>
            <a:off x="1983630" y="231213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½ </a:t>
            </a:r>
            <a:r>
              <a:rPr lang="el-GR" dirty="0"/>
              <a:t>ζ</a:t>
            </a:r>
            <a:endParaRPr lang="en-GB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F1A4223-B925-4200-A7D9-0AA52A3D0475}"/>
              </a:ext>
            </a:extLst>
          </p:cNvPr>
          <p:cNvSpPr txBox="1"/>
          <p:nvPr/>
        </p:nvSpPr>
        <p:spPr>
          <a:xfrm>
            <a:off x="1960467" y="460700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½</a:t>
            </a:r>
            <a:r>
              <a:rPr lang="el-GR" dirty="0"/>
              <a:t>αζ</a:t>
            </a:r>
            <a:endParaRPr lang="en-GB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7B39DB-D16E-46D5-9577-64D10B03AAD2}"/>
              </a:ext>
            </a:extLst>
          </p:cNvPr>
          <p:cNvSpPr txBox="1"/>
          <p:nvPr/>
        </p:nvSpPr>
        <p:spPr>
          <a:xfrm>
            <a:off x="60158" y="336529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ACB2161-C0ED-4D8F-9D15-02ECE4765DAE}"/>
              </a:ext>
            </a:extLst>
          </p:cNvPr>
          <p:cNvSpPr txBox="1"/>
          <p:nvPr/>
        </p:nvSpPr>
        <p:spPr>
          <a:xfrm>
            <a:off x="44871" y="366128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E7C5AE0-ACF2-4F48-B0CB-A69278E89652}"/>
              </a:ext>
            </a:extLst>
          </p:cNvPr>
          <p:cNvSpPr txBox="1"/>
          <p:nvPr/>
        </p:nvSpPr>
        <p:spPr>
          <a:xfrm>
            <a:off x="4170042" y="217229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5560E1C-886B-4313-95D0-BD1D71F59C0E}"/>
              </a:ext>
            </a:extLst>
          </p:cNvPr>
          <p:cNvSpPr txBox="1"/>
          <p:nvPr/>
        </p:nvSpPr>
        <p:spPr>
          <a:xfrm>
            <a:off x="4159325" y="4775121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2894C65-F7ED-43E0-9BE8-2799CD1435DC}"/>
              </a:ext>
            </a:extLst>
          </p:cNvPr>
          <p:cNvSpPr txBox="1"/>
          <p:nvPr/>
        </p:nvSpPr>
        <p:spPr>
          <a:xfrm>
            <a:off x="7074693" y="3462332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D35C963-E709-4D5E-A997-8BD3A85AE77E}"/>
              </a:ext>
            </a:extLst>
          </p:cNvPr>
          <p:cNvSpPr txBox="1"/>
          <p:nvPr/>
        </p:nvSpPr>
        <p:spPr>
          <a:xfrm>
            <a:off x="5049191" y="350239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1B4F6CF-EE64-427E-BDE4-DD3F33F436DC}"/>
              </a:ext>
            </a:extLst>
          </p:cNvPr>
          <p:cNvSpPr txBox="1"/>
          <p:nvPr/>
        </p:nvSpPr>
        <p:spPr>
          <a:xfrm>
            <a:off x="7074693" y="570130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5F2EF6-A594-48F7-8BBD-A81C5D3083C7}"/>
              </a:ext>
            </a:extLst>
          </p:cNvPr>
          <p:cNvSpPr txBox="1"/>
          <p:nvPr/>
        </p:nvSpPr>
        <p:spPr>
          <a:xfrm>
            <a:off x="7005637" y="121717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DB8D691-D4B6-40CD-9A8E-3E448AF7D01C}"/>
              </a:ext>
            </a:extLst>
          </p:cNvPr>
          <p:cNvSpPr txBox="1"/>
          <p:nvPr/>
        </p:nvSpPr>
        <p:spPr>
          <a:xfrm>
            <a:off x="4614870" y="168536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ηψβ</a:t>
            </a:r>
            <a:r>
              <a:rPr lang="en-GB" baseline="-25000" dirty="0"/>
              <a:t>HD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BAD70AA-C964-47E7-99BC-17EF904B03F0}"/>
              </a:ext>
            </a:extLst>
          </p:cNvPr>
          <p:cNvSpPr txBox="1"/>
          <p:nvPr/>
        </p:nvSpPr>
        <p:spPr>
          <a:xfrm>
            <a:off x="4652254" y="5261134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ηψαβ</a:t>
            </a:r>
            <a:r>
              <a:rPr lang="en-GB" baseline="-25000" dirty="0"/>
              <a:t>HD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4269183-8715-4E10-84FA-3D74FF7C83CF}"/>
              </a:ext>
            </a:extLst>
          </p:cNvPr>
          <p:cNvSpPr txBox="1"/>
          <p:nvPr/>
        </p:nvSpPr>
        <p:spPr>
          <a:xfrm>
            <a:off x="7293603" y="1699374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(1-</a:t>
            </a:r>
            <a:r>
              <a:rPr lang="el-GR" dirty="0"/>
              <a:t>ψ</a:t>
            </a:r>
            <a:r>
              <a:rPr lang="en-GB" dirty="0"/>
              <a:t>)</a:t>
            </a:r>
            <a:r>
              <a:rPr lang="el-GR" dirty="0"/>
              <a:t>β</a:t>
            </a:r>
            <a:r>
              <a:rPr lang="en-GB" baseline="-25000" dirty="0"/>
              <a:t>HI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0339D17-1C33-424A-8059-A01F700E14EC}"/>
              </a:ext>
            </a:extLst>
          </p:cNvPr>
          <p:cNvSpPr txBox="1"/>
          <p:nvPr/>
        </p:nvSpPr>
        <p:spPr>
          <a:xfrm>
            <a:off x="7262342" y="52441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(1-</a:t>
            </a:r>
            <a:r>
              <a:rPr lang="el-GR" dirty="0"/>
              <a:t>ψ</a:t>
            </a:r>
            <a:r>
              <a:rPr lang="en-GB" dirty="0"/>
              <a:t>)</a:t>
            </a:r>
            <a:r>
              <a:rPr lang="el-GR" dirty="0"/>
              <a:t>αβ</a:t>
            </a:r>
            <a:r>
              <a:rPr lang="en-GB" baseline="-25000" dirty="0"/>
              <a:t>HI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5730BAE-81FB-4DDF-9311-C74EEE400CA8}"/>
              </a:ext>
            </a:extLst>
          </p:cNvPr>
          <p:cNvSpPr txBox="1"/>
          <p:nvPr/>
        </p:nvSpPr>
        <p:spPr>
          <a:xfrm>
            <a:off x="5822645" y="447062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H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77DED21-6F89-4AAE-B4BA-3A220C0AB887}"/>
              </a:ext>
            </a:extLst>
          </p:cNvPr>
          <p:cNvSpPr txBox="1"/>
          <p:nvPr/>
        </p:nvSpPr>
        <p:spPr>
          <a:xfrm>
            <a:off x="6391748" y="236136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H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805ED3A-63FC-4AB0-9A50-8FF3097A8C76}"/>
              </a:ext>
            </a:extLst>
          </p:cNvPr>
          <p:cNvSpPr txBox="1"/>
          <p:nvPr/>
        </p:nvSpPr>
        <p:spPr>
          <a:xfrm>
            <a:off x="3569705" y="3430668"/>
            <a:ext cx="39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τθ</a:t>
            </a:r>
            <a:endParaRPr lang="en-GB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E75E60B-73A2-4741-BE64-24C8CFBF0861}"/>
              </a:ext>
            </a:extLst>
          </p:cNvPr>
          <p:cNvSpPr txBox="1"/>
          <p:nvPr/>
        </p:nvSpPr>
        <p:spPr>
          <a:xfrm>
            <a:off x="2908018" y="343170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endParaRPr lang="en-GB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536093B0-4FEC-458C-989B-29C57CC79ABB}"/>
              </a:ext>
            </a:extLst>
          </p:cNvPr>
          <p:cNvSpPr txBox="1"/>
          <p:nvPr/>
        </p:nvSpPr>
        <p:spPr>
          <a:xfrm>
            <a:off x="1739182" y="6289235"/>
            <a:ext cx="12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LIVESTOCK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B8D9139-771F-4FF2-9B63-8C4B601CF0AF}"/>
              </a:ext>
            </a:extLst>
          </p:cNvPr>
          <p:cNvSpPr txBox="1"/>
          <p:nvPr/>
        </p:nvSpPr>
        <p:spPr>
          <a:xfrm>
            <a:off x="5794529" y="6433333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HUMANS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D79E86F-8942-4ACF-9406-8DE30E86A6EB}"/>
              </a:ext>
            </a:extLst>
          </p:cNvPr>
          <p:cNvSpPr txBox="1"/>
          <p:nvPr/>
        </p:nvSpPr>
        <p:spPr>
          <a:xfrm>
            <a:off x="8369324" y="6301238"/>
            <a:ext cx="1839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IMPORTED FOOD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CEA2C6-C595-47F7-A833-B2503CDA947F}"/>
              </a:ext>
            </a:extLst>
          </p:cNvPr>
          <p:cNvSpPr txBox="1"/>
          <p:nvPr/>
        </p:nvSpPr>
        <p:spPr>
          <a:xfrm>
            <a:off x="10001161" y="2312137"/>
            <a:ext cx="19908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Impsa</a:t>
            </a:r>
            <a:r>
              <a:rPr lang="en-GB" dirty="0"/>
              <a:t> = 1-resistance*contamiantion</a:t>
            </a:r>
          </a:p>
          <a:p>
            <a:endParaRPr lang="en-GB" dirty="0"/>
          </a:p>
          <a:p>
            <a:r>
              <a:rPr lang="en-GB" dirty="0" err="1"/>
              <a:t>Impra</a:t>
            </a:r>
            <a:r>
              <a:rPr lang="en-GB" dirty="0"/>
              <a:t> = resistance* contamination</a:t>
            </a:r>
          </a:p>
        </p:txBody>
      </p:sp>
    </p:spTree>
    <p:extLst>
      <p:ext uri="{BB962C8B-B14F-4D97-AF65-F5344CB8AC3E}">
        <p14:creationId xmlns:p14="http://schemas.microsoft.com/office/powerpoint/2010/main" val="1940634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7BE72E03-2BCE-4E43-8F0B-CED6D5CE9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3305055"/>
            <a:ext cx="7918940" cy="3167575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BD749DF-E170-496A-A13E-59795F369C9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0"/>
            <a:ext cx="7918938" cy="31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00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6770-09CB-450F-B367-56654E4F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D884D-FA1F-4AED-8958-16E84070D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00D71-48B7-441F-AE36-8B90167C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368" y="637198"/>
            <a:ext cx="3903785" cy="585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72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59" y="1489520"/>
            <a:ext cx="6355081" cy="4998870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Aim of one health interventions are to change intervene in one population - leading to beneficial results in connected populations </a:t>
            </a:r>
          </a:p>
          <a:p>
            <a:r>
              <a:rPr lang="en-GB" sz="2400" dirty="0"/>
              <a:t>Reduce livestock resistance -&gt; reduce human resistance</a:t>
            </a:r>
          </a:p>
          <a:p>
            <a:r>
              <a:rPr lang="en-GB" sz="2400" dirty="0"/>
              <a:t>Transmission pressure from livestock is NOT homogenous </a:t>
            </a:r>
          </a:p>
          <a:p>
            <a:r>
              <a:rPr lang="en-GB" sz="2400" dirty="0"/>
              <a:t>However, transmission pressure from livestock is heterogeneous and not all livestock populations will be affected by “local” (domestic) livestock interventions</a:t>
            </a:r>
          </a:p>
          <a:p>
            <a:r>
              <a:rPr lang="en-GB" sz="2400" dirty="0"/>
              <a:t>There is the potential for local livestock </a:t>
            </a:r>
            <a:r>
              <a:rPr lang="en-GB" sz="2400" dirty="0" err="1"/>
              <a:t>interevntions</a:t>
            </a:r>
            <a:r>
              <a:rPr lang="en-GB" sz="2400" dirty="0"/>
              <a:t> to get “saturated” by interventions from other sources (imported food?)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982BA7-C329-43ED-A560-8975E04C36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Introduction - Hypothesis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69974F-BE45-4BDD-917E-3AEA6DE28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722" y="3240788"/>
            <a:ext cx="1812998" cy="1208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1A8961-18C1-4DD7-89D8-1C637C2D0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722" y="1489520"/>
            <a:ext cx="1816843" cy="1211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88F293-FDC8-4E66-8C90-5F63CFA51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799" y="5198841"/>
            <a:ext cx="1816843" cy="1022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64BBED-C2B0-4F19-9E05-D798EA9DD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8722" y="1489520"/>
            <a:ext cx="663966" cy="331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B40059-1995-4A96-98BA-4469D25C4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733" y="3240789"/>
            <a:ext cx="663966" cy="33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ED7CF0-02C1-4361-8ADD-622543110B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516" t="57279" r="29119" b="37034"/>
          <a:stretch/>
        </p:blipFill>
        <p:spPr>
          <a:xfrm>
            <a:off x="8806799" y="5198841"/>
            <a:ext cx="801742" cy="4485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7CB4CF-D245-44D8-82E8-28FCE6E3DF27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9715221" y="2700749"/>
            <a:ext cx="1923" cy="5400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E5E7A79-B688-4EA7-A2B9-B12C7A51697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11291894" y="1881127"/>
            <a:ext cx="235880" cy="47522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E86D27-ADD6-4C2B-AE76-2E898646A651}"/>
              </a:ext>
            </a:extLst>
          </p:cNvPr>
          <p:cNvCxnSpPr>
            <a:cxnSpLocks/>
          </p:cNvCxnSpPr>
          <p:nvPr/>
        </p:nvCxnSpPr>
        <p:spPr>
          <a:xfrm flipH="1">
            <a:off x="10675206" y="2117060"/>
            <a:ext cx="567047" cy="14284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247B85-1BF3-4AB2-9856-2909A4FD63DB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9715221" y="4449453"/>
            <a:ext cx="0" cy="74938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0FCF00-97DF-4F12-BE9A-ED319AE35C23}"/>
              </a:ext>
            </a:extLst>
          </p:cNvPr>
          <p:cNvSpPr txBox="1"/>
          <p:nvPr/>
        </p:nvSpPr>
        <p:spPr>
          <a:xfrm>
            <a:off x="10639632" y="3292054"/>
            <a:ext cx="118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Resistance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E695E3-8410-4D24-ACB9-10B6A48BB9C3}"/>
              </a:ext>
            </a:extLst>
          </p:cNvPr>
          <p:cNvCxnSpPr>
            <a:cxnSpLocks/>
          </p:cNvCxnSpPr>
          <p:nvPr/>
        </p:nvCxnSpPr>
        <p:spPr>
          <a:xfrm flipH="1">
            <a:off x="10988633" y="3718935"/>
            <a:ext cx="1923" cy="540039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0B8C8B-3FB8-44A8-84DE-FE7665CD5908}"/>
              </a:ext>
            </a:extLst>
          </p:cNvPr>
          <p:cNvCxnSpPr>
            <a:cxnSpLocks/>
          </p:cNvCxnSpPr>
          <p:nvPr/>
        </p:nvCxnSpPr>
        <p:spPr>
          <a:xfrm flipV="1">
            <a:off x="11357469" y="3718935"/>
            <a:ext cx="0" cy="47373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99443247-D858-4EF9-A67F-35C1EA51D21D}"/>
              </a:ext>
            </a:extLst>
          </p:cNvPr>
          <p:cNvSpPr/>
          <p:nvPr/>
        </p:nvSpPr>
        <p:spPr>
          <a:xfrm>
            <a:off x="10865077" y="1939535"/>
            <a:ext cx="369333" cy="369333"/>
          </a:xfrm>
          <a:prstGeom prst="mathMultiply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8CC57DA2-6466-411A-9A69-1FE4E4A69D76}"/>
              </a:ext>
            </a:extLst>
          </p:cNvPr>
          <p:cNvSpPr/>
          <p:nvPr/>
        </p:nvSpPr>
        <p:spPr>
          <a:xfrm>
            <a:off x="9517949" y="2666722"/>
            <a:ext cx="369333" cy="369333"/>
          </a:xfrm>
          <a:prstGeom prst="mathMultiply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4F8EFF-BE96-4E31-B9A0-6A51AC8434C7}"/>
              </a:ext>
            </a:extLst>
          </p:cNvPr>
          <p:cNvSpPr txBox="1"/>
          <p:nvPr/>
        </p:nvSpPr>
        <p:spPr>
          <a:xfrm>
            <a:off x="7674686" y="1771968"/>
            <a:ext cx="1116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Domestic </a:t>
            </a:r>
          </a:p>
          <a:p>
            <a:r>
              <a:rPr lang="en-GB" dirty="0"/>
              <a:t>Livestock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073AFD-A76C-4F24-8278-C5B1839313CA}"/>
              </a:ext>
            </a:extLst>
          </p:cNvPr>
          <p:cNvSpPr txBox="1"/>
          <p:nvPr/>
        </p:nvSpPr>
        <p:spPr>
          <a:xfrm>
            <a:off x="7720817" y="3534269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Humans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1D7F52-8D14-406D-8EB1-7FBA938CFDB8}"/>
              </a:ext>
            </a:extLst>
          </p:cNvPr>
          <p:cNvSpPr txBox="1"/>
          <p:nvPr/>
        </p:nvSpPr>
        <p:spPr>
          <a:xfrm>
            <a:off x="7674686" y="5414535"/>
            <a:ext cx="111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Imported </a:t>
            </a:r>
          </a:p>
          <a:p>
            <a:r>
              <a:rPr lang="en-GB" dirty="0"/>
              <a:t>Food</a:t>
            </a:r>
          </a:p>
        </p:txBody>
      </p:sp>
    </p:spTree>
    <p:extLst>
      <p:ext uri="{BB962C8B-B14F-4D97-AF65-F5344CB8AC3E}">
        <p14:creationId xmlns:p14="http://schemas.microsoft.com/office/powerpoint/2010/main" val="330809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680"/>
            <a:ext cx="10515600" cy="4673283"/>
          </a:xfrm>
        </p:spPr>
        <p:txBody>
          <a:bodyPr>
            <a:normAutofit fontScale="700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sz="2800" b="1" dirty="0"/>
              <a:t>Chapter Aim: </a:t>
            </a:r>
          </a:p>
          <a:p>
            <a:pPr marL="0" indent="0">
              <a:buNone/>
            </a:pPr>
            <a:r>
              <a:rPr lang="en-GB" sz="2800" dirty="0"/>
              <a:t>Understand how importation of food products can affect local AMR dynamics and livestock interventions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u="sng" dirty="0"/>
              <a:t>Part 1 – Understanding the impact of importation</a:t>
            </a:r>
          </a:p>
          <a:p>
            <a:pPr marL="0" indent="0">
              <a:buNone/>
            </a:pPr>
            <a:endParaRPr lang="en-GB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Basic analysis to identify the general importance of importation on the efficacy of livestock antibiotic stewardship to reduce livestock/human resistance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u="sng" dirty="0"/>
              <a:t>Part 2 – Assessing the dynamics of a food trade importation network on the efficacy of domestic livestock antibiotic stewardship </a:t>
            </a:r>
          </a:p>
          <a:p>
            <a:pPr marL="0" indent="0">
              <a:buNone/>
            </a:pPr>
            <a:endParaRPr lang="en-GB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Adapt the model for a realistic trade network – using the UK as a case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Assess how the characteristics of a realistic trade network can affect the dynamics of AMR transmission and the efficacy of livestock antibiotic curtailment </a:t>
            </a:r>
          </a:p>
          <a:p>
            <a:pPr marL="0" indent="0">
              <a:buNone/>
            </a:pPr>
            <a:endParaRPr lang="en-GB" sz="2800" dirty="0"/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Aims</a:t>
            </a:r>
          </a:p>
        </p:txBody>
      </p:sp>
    </p:spTree>
    <p:extLst>
      <p:ext uri="{BB962C8B-B14F-4D97-AF65-F5344CB8AC3E}">
        <p14:creationId xmlns:p14="http://schemas.microsoft.com/office/powerpoint/2010/main" val="1589962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814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“Simple” model </a:t>
            </a:r>
          </a:p>
          <a:p>
            <a:r>
              <a:rPr lang="en-GB" dirty="0"/>
              <a:t>Treats the imported food as a homogenous source of transmission</a:t>
            </a:r>
          </a:p>
          <a:p>
            <a:r>
              <a:rPr lang="en-GB" dirty="0"/>
              <a:t>Allows us to explore the general influence of import in a livestock/human transmission model </a:t>
            </a:r>
          </a:p>
          <a:p>
            <a:endParaRPr lang="en-GB" dirty="0"/>
          </a:p>
          <a:p>
            <a:r>
              <a:rPr lang="en-GB" dirty="0"/>
              <a:t>Specifically the effect of curtailment interventions</a:t>
            </a:r>
          </a:p>
          <a:p>
            <a:endParaRPr lang="en-GB" dirty="0"/>
          </a:p>
          <a:p>
            <a:r>
              <a:rPr lang="en-GB" dirty="0"/>
              <a:t>Livestock interventions only affect DOMESTIC livestock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Part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68A529-D0FD-49AA-82D4-D7B7F1AEC710}"/>
              </a:ext>
            </a:extLst>
          </p:cNvPr>
          <p:cNvSpPr/>
          <p:nvPr/>
        </p:nvSpPr>
        <p:spPr>
          <a:xfrm>
            <a:off x="8846226" y="1314318"/>
            <a:ext cx="1842347" cy="12722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BA828B-C4D3-444A-B2D8-35AF3C4AC55C}"/>
              </a:ext>
            </a:extLst>
          </p:cNvPr>
          <p:cNvSpPr/>
          <p:nvPr/>
        </p:nvSpPr>
        <p:spPr>
          <a:xfrm>
            <a:off x="8314800" y="2788728"/>
            <a:ext cx="2924782" cy="2860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CE5C6-4FCC-4D5D-8190-AB33FFCB9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992" y="2927975"/>
            <a:ext cx="1409400" cy="93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5AC156-0EA3-4384-BF7D-54C9F421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003" y="4250265"/>
            <a:ext cx="1412389" cy="941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EBBC5E-B267-4D4A-A086-A3E6A97A9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003" y="1658351"/>
            <a:ext cx="1412389" cy="794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51F3BC-6398-4741-BB8B-370AE020F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03" y="4250265"/>
            <a:ext cx="516158" cy="258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8F7915-D6A0-4CBD-835C-4A5FCEBC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03" y="2927975"/>
            <a:ext cx="516158" cy="258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0E3AC3-1D86-42BD-83F1-09B2AACDB0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516" t="57279" r="29119" b="37034"/>
          <a:stretch/>
        </p:blipFill>
        <p:spPr>
          <a:xfrm>
            <a:off x="9051003" y="1658351"/>
            <a:ext cx="623263" cy="3486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9484B9-45CA-49F4-8F8C-E8233608B0DD}"/>
              </a:ext>
            </a:extLst>
          </p:cNvPr>
          <p:cNvSpPr txBox="1"/>
          <p:nvPr/>
        </p:nvSpPr>
        <p:spPr>
          <a:xfrm>
            <a:off x="8373894" y="5305646"/>
            <a:ext cx="2924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UK Human and Livestock Populations</a:t>
            </a: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237B2DC5-1802-4940-94A7-254C1ECE39DF}"/>
              </a:ext>
            </a:extLst>
          </p:cNvPr>
          <p:cNvSpPr/>
          <p:nvPr/>
        </p:nvSpPr>
        <p:spPr>
          <a:xfrm rot="16200000" flipH="1">
            <a:off x="10343668" y="4493324"/>
            <a:ext cx="788880" cy="455474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79534D-5254-4889-AB23-AD90BF2DF9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8449007" y="4497730"/>
            <a:ext cx="235880" cy="47522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69D454-67CB-4947-9025-7D64BF11487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684887" y="4721060"/>
            <a:ext cx="366116" cy="2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2D1C92-9422-425D-AE94-501D4839F21D}"/>
              </a:ext>
            </a:extLst>
          </p:cNvPr>
          <p:cNvCxnSpPr>
            <a:cxnSpLocks/>
          </p:cNvCxnSpPr>
          <p:nvPr/>
        </p:nvCxnSpPr>
        <p:spPr>
          <a:xfrm flipV="1">
            <a:off x="9757197" y="3881121"/>
            <a:ext cx="0" cy="33530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3DC043-F273-4E90-B149-F66494C8241C}"/>
              </a:ext>
            </a:extLst>
          </p:cNvPr>
          <p:cNvCxnSpPr>
            <a:cxnSpLocks/>
          </p:cNvCxnSpPr>
          <p:nvPr/>
        </p:nvCxnSpPr>
        <p:spPr>
          <a:xfrm>
            <a:off x="9757197" y="2473611"/>
            <a:ext cx="0" cy="36775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E6E990-FB53-44A5-8A2D-E3668966C7F5}"/>
              </a:ext>
            </a:extLst>
          </p:cNvPr>
          <p:cNvSpPr txBox="1"/>
          <p:nvPr/>
        </p:nvSpPr>
        <p:spPr>
          <a:xfrm>
            <a:off x="8904310" y="1314317"/>
            <a:ext cx="1726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u="sng" dirty="0"/>
              <a:t>Non-UK Food Import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00B61B-FE23-4CBD-9DDE-3D305B63E2CA}"/>
              </a:ext>
            </a:extLst>
          </p:cNvPr>
          <p:cNvSpPr txBox="1"/>
          <p:nvPr/>
        </p:nvSpPr>
        <p:spPr>
          <a:xfrm>
            <a:off x="8899197" y="5753391"/>
            <a:ext cx="1378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Antibiotic Usage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B0E58B-4563-4C99-89EB-42201D203317}"/>
              </a:ext>
            </a:extLst>
          </p:cNvPr>
          <p:cNvSpPr txBox="1"/>
          <p:nvPr/>
        </p:nvSpPr>
        <p:spPr>
          <a:xfrm>
            <a:off x="8899197" y="6006539"/>
            <a:ext cx="2340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Population-level transmission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4ADF4-8C37-4828-BB57-C53B7EFF77BB}"/>
              </a:ext>
            </a:extLst>
          </p:cNvPr>
          <p:cNvSpPr txBox="1"/>
          <p:nvPr/>
        </p:nvSpPr>
        <p:spPr>
          <a:xfrm>
            <a:off x="8904310" y="6259687"/>
            <a:ext cx="24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Within-population transmission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05EBCF-DE79-4ED6-AD52-3B6C33C300C1}"/>
              </a:ext>
            </a:extLst>
          </p:cNvPr>
          <p:cNvCxnSpPr>
            <a:cxnSpLocks/>
          </p:cNvCxnSpPr>
          <p:nvPr/>
        </p:nvCxnSpPr>
        <p:spPr>
          <a:xfrm>
            <a:off x="8511362" y="5907966"/>
            <a:ext cx="366116" cy="2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AC14DE-2E98-4E92-AC24-907B449423D9}"/>
              </a:ext>
            </a:extLst>
          </p:cNvPr>
          <p:cNvCxnSpPr>
            <a:cxnSpLocks/>
          </p:cNvCxnSpPr>
          <p:nvPr/>
        </p:nvCxnSpPr>
        <p:spPr>
          <a:xfrm>
            <a:off x="8511362" y="6163353"/>
            <a:ext cx="366116" cy="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47C906-0DAA-4066-8B60-6943FE68B31B}"/>
              </a:ext>
            </a:extLst>
          </p:cNvPr>
          <p:cNvCxnSpPr>
            <a:cxnSpLocks/>
          </p:cNvCxnSpPr>
          <p:nvPr/>
        </p:nvCxnSpPr>
        <p:spPr>
          <a:xfrm>
            <a:off x="8511362" y="6419373"/>
            <a:ext cx="366116" cy="2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42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772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“Complex” model </a:t>
            </a:r>
          </a:p>
          <a:p>
            <a:r>
              <a:rPr lang="en-GB" dirty="0"/>
              <a:t>Stratifies out the imported transmission pressure into individual countries with specific contamination and resistance</a:t>
            </a:r>
          </a:p>
          <a:p>
            <a:endParaRPr lang="en-GB" dirty="0"/>
          </a:p>
          <a:p>
            <a:r>
              <a:rPr lang="en-GB" dirty="0"/>
              <a:t>Separate out EU and </a:t>
            </a:r>
            <a:r>
              <a:rPr lang="en-GB" dirty="0" err="1"/>
              <a:t>nEU</a:t>
            </a:r>
            <a:r>
              <a:rPr lang="en-GB" dirty="0"/>
              <a:t> import pressure (why)</a:t>
            </a:r>
          </a:p>
          <a:p>
            <a:endParaRPr lang="en-GB" dirty="0"/>
          </a:p>
          <a:p>
            <a:r>
              <a:rPr lang="en-GB" dirty="0"/>
              <a:t>Allows us to assess the influence of greater heterogeneity of import on the efficacy of curtailment interventions</a:t>
            </a:r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Part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42AD6-01D5-4498-9315-39A0EF412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92641"/>
            <a:ext cx="6329837" cy="45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62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071003B7-B12F-4A96-91C1-8248AE409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246" y="1119783"/>
            <a:ext cx="4118330" cy="411833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</a:t>
            </a:r>
            <a:r>
              <a:rPr lang="en-GB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Datasets </a:t>
            </a:r>
            <a:endParaRPr lang="en-GB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0BD3F-9513-4450-B514-D935A2A9FA64}"/>
              </a:ext>
            </a:extLst>
          </p:cNvPr>
          <p:cNvSpPr txBox="1"/>
          <p:nvPr/>
        </p:nvSpPr>
        <p:spPr>
          <a:xfrm>
            <a:off x="439420" y="1028343"/>
            <a:ext cx="51739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 Datasets are required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UK</a:t>
            </a:r>
            <a:r>
              <a:rPr lang="en-GB" dirty="0"/>
              <a:t> Specific Parameterisation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General</a:t>
            </a:r>
            <a:r>
              <a:rPr lang="en-GB" dirty="0"/>
              <a:t> Resistance/Usage Dataset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Import</a:t>
            </a:r>
            <a:r>
              <a:rPr lang="en-GB" dirty="0"/>
              <a:t> Parameterisation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6694D8-C1C5-4C0E-BB29-B27B929A4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45" r="32430"/>
          <a:stretch/>
        </p:blipFill>
        <p:spPr>
          <a:xfrm>
            <a:off x="646909" y="1727199"/>
            <a:ext cx="3558540" cy="6605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9A41B1-2F84-450C-AF55-3DCA687A1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0" y="5134673"/>
            <a:ext cx="3372329" cy="15585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3CD758-D8A4-41B9-9F16-8581783DB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072" y="3086574"/>
            <a:ext cx="1865185" cy="14567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3906CB-7BA5-4DD4-83EE-CC23AC8C58F7}"/>
              </a:ext>
            </a:extLst>
          </p:cNvPr>
          <p:cNvCxnSpPr/>
          <p:nvPr/>
        </p:nvCxnSpPr>
        <p:spPr>
          <a:xfrm>
            <a:off x="4551680" y="1119783"/>
            <a:ext cx="0" cy="56648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416D1B-5AA0-4DBB-B7EC-C3E412FC2BFE}"/>
              </a:ext>
            </a:extLst>
          </p:cNvPr>
          <p:cNvSpPr txBox="1"/>
          <p:nvPr/>
        </p:nvSpPr>
        <p:spPr>
          <a:xfrm>
            <a:off x="8979142" y="1028343"/>
            <a:ext cx="32128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Outcome Measures to Fit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Relationship between antibiotic usage and resistance (general)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Part 2 Model – contamination and resistance in imported food products (Import)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Specific and general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UK Human foodborne disease and resistance (UK)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UK Livestock foodborne contamination and resistance (UK)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3168E9-D9CA-423A-8029-3F3AF9071731}"/>
              </a:ext>
            </a:extLst>
          </p:cNvPr>
          <p:cNvCxnSpPr>
            <a:cxnSpLocks/>
          </p:cNvCxnSpPr>
          <p:nvPr/>
        </p:nvCxnSpPr>
        <p:spPr>
          <a:xfrm flipH="1">
            <a:off x="4551680" y="5671068"/>
            <a:ext cx="749808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A44B1FE-B674-43E5-B13D-7651C7E2B3D2}"/>
              </a:ext>
            </a:extLst>
          </p:cNvPr>
          <p:cNvSpPr txBox="1"/>
          <p:nvPr/>
        </p:nvSpPr>
        <p:spPr>
          <a:xfrm>
            <a:off x="4843386" y="5783273"/>
            <a:ext cx="6948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 approximate Bayesian computation (sequential monte </a:t>
            </a:r>
            <a:r>
              <a:rPr lang="en-GB" dirty="0" err="1"/>
              <a:t>carlo</a:t>
            </a:r>
            <a:r>
              <a:rPr lang="en-GB" dirty="0"/>
              <a:t>) – ABC-SMC - model fitting to ensure that model is fitted to ampicillin-resistance in fattening pigs case study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97912" y="5238113"/>
            <a:ext cx="306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(Coefficient = 6.61, p = 0.0145)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908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Datasets: Specifics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0BD3F-9513-4450-B514-D935A2A9FA64}"/>
              </a:ext>
            </a:extLst>
          </p:cNvPr>
          <p:cNvSpPr txBox="1"/>
          <p:nvPr/>
        </p:nvSpPr>
        <p:spPr>
          <a:xfrm>
            <a:off x="121920" y="1028343"/>
            <a:ext cx="3586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1" u="sng" dirty="0"/>
              <a:t>UK</a:t>
            </a:r>
            <a:r>
              <a:rPr lang="en-GB" dirty="0"/>
              <a:t> Specific Parameterisation</a:t>
            </a:r>
          </a:p>
          <a:p>
            <a:endParaRPr lang="en-GB" dirty="0"/>
          </a:p>
          <a:p>
            <a:r>
              <a:rPr lang="en-GB" dirty="0"/>
              <a:t>Parameterise contamination/infection and resistance in UK livestock and human populations. </a:t>
            </a:r>
          </a:p>
          <a:p>
            <a:endParaRPr lang="en-GB" dirty="0"/>
          </a:p>
          <a:p>
            <a:r>
              <a:rPr lang="en-GB" dirty="0"/>
              <a:t>Taken from epidemiological studies and ECDC data </a:t>
            </a:r>
          </a:p>
          <a:p>
            <a:endParaRPr lang="en-GB" dirty="0"/>
          </a:p>
          <a:p>
            <a:r>
              <a:rPr lang="en-GB" dirty="0"/>
              <a:t>Eta parameter used to “transform” prevalence in caecum to contamination on UK swine carcasses. 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3906CB-7BA5-4DD4-83EE-CC23AC8C58F7}"/>
              </a:ext>
            </a:extLst>
          </p:cNvPr>
          <p:cNvCxnSpPr/>
          <p:nvPr/>
        </p:nvCxnSpPr>
        <p:spPr>
          <a:xfrm>
            <a:off x="3911600" y="1088136"/>
            <a:ext cx="0" cy="56648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B161B2-2F4D-4F52-93D5-CC30B2EDA02B}"/>
              </a:ext>
            </a:extLst>
          </p:cNvPr>
          <p:cNvSpPr txBox="1"/>
          <p:nvPr/>
        </p:nvSpPr>
        <p:spPr>
          <a:xfrm>
            <a:off x="4171950" y="1028343"/>
            <a:ext cx="396620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b="1" u="sng" dirty="0"/>
              <a:t>General</a:t>
            </a:r>
            <a:r>
              <a:rPr lang="en-GB" dirty="0"/>
              <a:t> Resistance/Usage Dataset</a:t>
            </a:r>
          </a:p>
          <a:p>
            <a:pPr marL="342900" indent="-342900">
              <a:buFont typeface="+mj-lt"/>
              <a:buAutoNum type="arabicPeriod" startAt="2"/>
            </a:pPr>
            <a:endParaRPr lang="en-GB" dirty="0"/>
          </a:p>
          <a:p>
            <a:r>
              <a:rPr lang="en-GB" dirty="0"/>
              <a:t>Parameterise the relationship between antibiotic usage and resistance. </a:t>
            </a:r>
          </a:p>
          <a:p>
            <a:endParaRPr lang="en-GB" dirty="0"/>
          </a:p>
          <a:p>
            <a:r>
              <a:rPr lang="en-GB" dirty="0"/>
              <a:t>ECDC and EFSA data on livestock ampicillin sales and ampicillin resistance in pigs from different EU countries</a:t>
            </a:r>
          </a:p>
          <a:p>
            <a:endParaRPr lang="en-GB" dirty="0"/>
          </a:p>
          <a:p>
            <a:r>
              <a:rPr lang="en-GB" dirty="0"/>
              <a:t>Stratified by years (temporal data represents single data points)</a:t>
            </a:r>
          </a:p>
          <a:p>
            <a:endParaRPr lang="en-GB" dirty="0"/>
          </a:p>
          <a:p>
            <a:r>
              <a:rPr lang="en-GB" dirty="0"/>
              <a:t>EFSA antibiotic sales data standardised to pig sales/usage using pig population correction unit calculations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00363F-2F6D-453E-8921-63716627E289}"/>
              </a:ext>
            </a:extLst>
          </p:cNvPr>
          <p:cNvSpPr txBox="1"/>
          <p:nvPr/>
        </p:nvSpPr>
        <p:spPr>
          <a:xfrm>
            <a:off x="8601709" y="1028343"/>
            <a:ext cx="346837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b="1" u="sng" dirty="0"/>
              <a:t>Import</a:t>
            </a:r>
            <a:r>
              <a:rPr lang="en-GB" dirty="0"/>
              <a:t> Parameterisation</a:t>
            </a:r>
          </a:p>
          <a:p>
            <a:pPr marL="342900" indent="-342900">
              <a:buFont typeface="+mj-lt"/>
              <a:buAutoNum type="arabicPeriod" startAt="3"/>
            </a:pPr>
            <a:endParaRPr lang="en-GB" dirty="0"/>
          </a:p>
          <a:p>
            <a:r>
              <a:rPr lang="en-GB" dirty="0"/>
              <a:t>Parameterise the contamination and resistance for importing countries</a:t>
            </a:r>
          </a:p>
          <a:p>
            <a:endParaRPr lang="en-GB" dirty="0"/>
          </a:p>
          <a:p>
            <a:r>
              <a:rPr lang="en-GB" dirty="0"/>
              <a:t>Determine the % share of each importing country to the UKs total food supply.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Requires tweaking according to livestock food product modelled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Resistance data taken from 400cm2 swabs on carcasses only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976B19-F712-44B7-92C5-C48A333ED5D9}"/>
              </a:ext>
            </a:extLst>
          </p:cNvPr>
          <p:cNvCxnSpPr/>
          <p:nvPr/>
        </p:nvCxnSpPr>
        <p:spPr>
          <a:xfrm>
            <a:off x="8432800" y="1088136"/>
            <a:ext cx="0" cy="56648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089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18303-BD7C-49BB-99A9-BCBF4C0FA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239" y="1612265"/>
                <a:ext cx="5850063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800" b="1" dirty="0" smtClean="0"/>
                  <a:t>Efficacy of curtailment (</a:t>
                </a:r>
                <a:r>
                  <a:rPr lang="en-GB" sz="2800" b="1" dirty="0" err="1" smtClean="0"/>
                  <a:t>EoC</a:t>
                </a:r>
                <a:r>
                  <a:rPr lang="en-GB" sz="2800" b="1" dirty="0" smtClean="0"/>
                  <a:t>)</a:t>
                </a:r>
                <a:r>
                  <a:rPr lang="en-GB" sz="2800" dirty="0" smtClean="0"/>
                  <a:t> </a:t>
                </a:r>
                <a:r>
                  <a:rPr lang="en-GB" sz="2800" dirty="0"/>
                  <a:t>= relative change in human </a:t>
                </a:r>
                <a:r>
                  <a:rPr lang="en-GB" sz="2800" dirty="0" smtClean="0"/>
                  <a:t>resistance when livestock antibiotic usage is curtailed </a:t>
                </a:r>
                <a:r>
                  <a:rPr lang="en-GB" sz="2800" dirty="0"/>
                  <a:t>from </a:t>
                </a:r>
                <a:r>
                  <a:rPr lang="en-GB" sz="2800" dirty="0" smtClean="0"/>
                  <a:t>baseline levels (0.0009 -&gt; 0 g/PCU)</a:t>
                </a:r>
                <a:endParaRPr lang="en-GB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𝐻𝑢𝑚𝑎𝑛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𝑅𝑒𝑠𝑖𝑠𝑡𝑎𝑛𝑐𝑒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𝐶𝑢𝑟𝑡𝑎𝑖𝑙𝑒𝑑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𝐻𝑢𝑚𝑎𝑛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𝑅𝑒𝑠𝑖𝑠𝑡𝑎𝑛𝑐𝑒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𝐵𝑎𝑠𝑒𝑙𝑖𝑛𝑒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b="1" dirty="0" smtClean="0"/>
                  <a:t>(Baseline) efficacy of curtailment = 11%</a:t>
                </a:r>
                <a:endParaRPr lang="en-GB" sz="2800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800" dirty="0" smtClean="0"/>
                  <a:t> </a:t>
                </a:r>
                <a:endParaRPr lang="en-GB" sz="280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18303-BD7C-49BB-99A9-BCBF4C0FA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239" y="1612265"/>
                <a:ext cx="5850063" cy="4351338"/>
              </a:xfrm>
              <a:blipFill>
                <a:blip r:embed="rId2"/>
                <a:stretch>
                  <a:fillRect l="-1771" t="-2101" r="-21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Outcome Measure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302" y="1242173"/>
            <a:ext cx="5142271" cy="514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57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13436</TotalTime>
  <Words>1554</Words>
  <Application>Microsoft Office PowerPoint</Application>
  <PresentationFormat>Widescreen</PresentationFormat>
  <Paragraphs>236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Helvetica</vt:lpstr>
      <vt:lpstr>Times New Roman</vt:lpstr>
      <vt:lpstr>Office Theme</vt:lpstr>
      <vt:lpstr>Understanding the role of global food trade on the transmission dynamics of antibiotic-resistant foodborne bacteria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the role of global food trade on the transmission dynamics of antibiotic-resistant foodborne bacteria</dc:title>
  <dc:creator>MORGAN Alex</dc:creator>
  <cp:lastModifiedBy>MORGAN Alex</cp:lastModifiedBy>
  <cp:revision>15</cp:revision>
  <dcterms:created xsi:type="dcterms:W3CDTF">2022-01-14T12:22:10Z</dcterms:created>
  <dcterms:modified xsi:type="dcterms:W3CDTF">2022-01-25T13:22:19Z</dcterms:modified>
</cp:coreProperties>
</file>